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doc" ContentType="application/msword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1E0B14E-7CA7-48BA-9242-414348E2F6F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7BB2E9-E565-48BF-95C6-46716E280A18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98EEE12-A4AD-4829-AE1A-0043C14A2ECE}" type="slidenum">
              <a:rPr lang="en-US"/>
              <a:pPr/>
              <a:t>10</a:t>
            </a:fld>
            <a:endParaRPr lang="en-US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066A4D5-E275-445B-B8E3-5D70E9F7C330}" type="slidenum">
              <a:rPr lang="en-US"/>
              <a:pPr/>
              <a:t>11</a:t>
            </a:fld>
            <a:endParaRPr lang="en-US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F124EA4-6B58-4ED0-8A77-B5B19F6587A0}" type="slidenum">
              <a:rPr lang="en-US"/>
              <a:pPr/>
              <a:t>12</a:t>
            </a:fld>
            <a:endParaRPr lang="en-US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45E63BC-B9FC-490D-99DA-81D9BEF16F30}" type="slidenum">
              <a:rPr lang="en-US"/>
              <a:pPr/>
              <a:t>13</a:t>
            </a:fld>
            <a:endParaRPr lang="en-US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28DAE5-8348-45C1-AACC-640C3526920B}" type="slidenum">
              <a:rPr lang="en-US"/>
              <a:pPr/>
              <a:t>14</a:t>
            </a:fld>
            <a:endParaRPr lang="en-US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1CE8F0-31A3-4D49-9C8E-431ABA7DE74A}" type="slidenum">
              <a:rPr lang="en-US"/>
              <a:pPr/>
              <a:t>15</a:t>
            </a:fld>
            <a:endParaRPr lang="en-US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498FDD6-E22D-4186-BAEF-C31907CE4946}" type="slidenum">
              <a:rPr lang="en-US"/>
              <a:pPr/>
              <a:t>16</a:t>
            </a:fld>
            <a:endParaRPr lang="en-US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0F5509-770A-4260-A0D3-4AF95B609DBC}" type="slidenum">
              <a:rPr lang="en-US"/>
              <a:pPr/>
              <a:t>17</a:t>
            </a:fld>
            <a:endParaRPr lang="en-US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F6C0819-9AD0-43FB-BBB9-ED0D1B652142}" type="slidenum">
              <a:rPr lang="en-US"/>
              <a:pPr/>
              <a:t>18</a:t>
            </a:fld>
            <a:endParaRPr lang="en-US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8753420-EA63-4A72-A3A1-E95C8EADAA22}" type="slidenum">
              <a:rPr lang="en-US"/>
              <a:pPr/>
              <a:t>19</a:t>
            </a:fld>
            <a:endParaRPr lang="en-US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3D51C2E-8770-43B3-9CD9-AE4A53E665AE}" type="slidenum">
              <a:rPr lang="en-US"/>
              <a:pPr/>
              <a:t>2</a:t>
            </a:fld>
            <a:endParaRPr lang="en-US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2620B6B-FCD5-41D1-9DFF-4D4A92D77E30}" type="slidenum">
              <a:rPr lang="en-US"/>
              <a:pPr/>
              <a:t>20</a:t>
            </a:fld>
            <a:endParaRPr lang="en-US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BDBCE1F-A913-4580-B8B6-25DCE5824610}" type="slidenum">
              <a:rPr lang="en-US"/>
              <a:pPr/>
              <a:t>21</a:t>
            </a:fld>
            <a:endParaRPr lang="en-US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1E8991E-3661-4C24-81DB-BD4C06019F63}" type="slidenum">
              <a:rPr lang="en-US"/>
              <a:pPr/>
              <a:t>22</a:t>
            </a:fld>
            <a:endParaRPr lang="en-US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45CEC1-AA1E-45B3-96CC-F82B0DBCF1C9}" type="slidenum">
              <a:rPr lang="en-US"/>
              <a:pPr/>
              <a:t>23</a:t>
            </a:fld>
            <a:endParaRPr lang="en-US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475B8C-CD13-4488-BA6A-2654E5D7DF8C}" type="slidenum">
              <a:rPr lang="en-US"/>
              <a:pPr/>
              <a:t>24</a:t>
            </a:fld>
            <a:endParaRPr lang="en-US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475B8C-CD13-4488-BA6A-2654E5D7DF8C}" type="slidenum">
              <a:rPr lang="en-US"/>
              <a:pPr/>
              <a:t>25</a:t>
            </a:fld>
            <a:endParaRPr lang="en-US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5CB1851-0473-4288-A39E-E54C13CE31D5}" type="slidenum">
              <a:rPr lang="en-US"/>
              <a:pPr/>
              <a:t>26</a:t>
            </a:fld>
            <a:endParaRPr lang="en-US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4A36E9A-0884-48B2-A51F-F6D5CC6065B2}" type="slidenum">
              <a:rPr lang="en-US"/>
              <a:pPr/>
              <a:t>27</a:t>
            </a:fld>
            <a:endParaRPr lang="en-US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0FACD56-2805-4CB5-9957-D9AD0E6485CB}" type="slidenum">
              <a:rPr lang="en-US"/>
              <a:pPr/>
              <a:t>28</a:t>
            </a:fld>
            <a:endParaRPr lang="en-US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08F13E-B887-443C-A660-46D559EEE9D7}" type="slidenum">
              <a:rPr lang="en-US"/>
              <a:pPr/>
              <a:t>29</a:t>
            </a:fld>
            <a:endParaRPr lang="en-US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ECF0FCB-A47E-461E-9194-D3735972A823}" type="slidenum">
              <a:rPr lang="en-US"/>
              <a:pPr/>
              <a:t>3</a:t>
            </a:fld>
            <a:endParaRPr lang="en-US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589CF63-F268-475F-9BEB-DD651DF596CC}" type="slidenum">
              <a:rPr lang="en-US"/>
              <a:pPr/>
              <a:t>30</a:t>
            </a:fld>
            <a:endParaRPr lang="en-US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897977-1177-4C1F-B029-6FFC2A8BB74B}" type="slidenum">
              <a:rPr lang="en-US"/>
              <a:pPr/>
              <a:t>31</a:t>
            </a:fld>
            <a:endParaRPr lang="en-US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003D069-F020-427F-B191-4D2F3B2F85F5}" type="slidenum">
              <a:rPr lang="en-US"/>
              <a:pPr/>
              <a:t>32</a:t>
            </a:fld>
            <a:endParaRPr lang="en-US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695C878-61EF-41E0-B12C-3AA67BA0569C}" type="slidenum">
              <a:rPr lang="en-US"/>
              <a:pPr/>
              <a:t>33</a:t>
            </a:fld>
            <a:endParaRPr lang="en-US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B42CF1F-DA82-4DDD-A255-9655F89731EB}" type="slidenum">
              <a:rPr lang="en-US"/>
              <a:pPr/>
              <a:t>34</a:t>
            </a:fld>
            <a:endParaRPr lang="en-US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43E7CA-8184-4F3F-9B30-3B7E8E85F489}" type="slidenum">
              <a:rPr lang="en-US"/>
              <a:pPr/>
              <a:t>35</a:t>
            </a:fld>
            <a:endParaRPr lang="en-US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619A99F-6ECF-470C-B7DB-A7C88D0CAAE3}" type="slidenum">
              <a:rPr lang="en-US"/>
              <a:pPr/>
              <a:t>36</a:t>
            </a:fld>
            <a:endParaRPr lang="en-US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F3FA6A-F816-491B-A329-D58B6BB1AF31}" type="slidenum">
              <a:rPr lang="en-US"/>
              <a:pPr/>
              <a:t>37</a:t>
            </a:fld>
            <a:endParaRPr lang="en-US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B0172CD-15E6-4F64-A90B-E20F1B73A383}" type="slidenum">
              <a:rPr lang="en-US"/>
              <a:pPr/>
              <a:t>39</a:t>
            </a:fld>
            <a:endParaRPr lang="en-US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613BA31-D882-4A9D-9301-10389A120060}" type="slidenum">
              <a:rPr lang="en-US"/>
              <a:pPr/>
              <a:t>40</a:t>
            </a:fld>
            <a:endParaRPr lang="en-US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90AEA5E-A1F5-4CCF-A7ED-9AF156262133}" type="slidenum">
              <a:rPr lang="en-US"/>
              <a:pPr/>
              <a:t>4</a:t>
            </a:fld>
            <a:endParaRPr lang="en-US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2555BDD-1236-4A33-BE27-F25704446EBE}" type="slidenum">
              <a:rPr lang="en-US"/>
              <a:pPr/>
              <a:t>41</a:t>
            </a:fld>
            <a:endParaRPr lang="en-US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C80C10D-3297-44AB-97B6-4E0783CA6A2B}" type="slidenum">
              <a:rPr lang="en-US"/>
              <a:pPr/>
              <a:t>42</a:t>
            </a:fld>
            <a:endParaRPr lang="en-US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A6ABC93-361F-40AC-9B3E-73273B896910}" type="slidenum">
              <a:rPr lang="en-US"/>
              <a:pPr/>
              <a:t>43</a:t>
            </a:fld>
            <a:endParaRPr lang="en-US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C3E9D8-D72D-494F-9C15-BFC0353FBA24}" type="slidenum">
              <a:rPr lang="en-US"/>
              <a:pPr/>
              <a:t>44</a:t>
            </a:fld>
            <a:endParaRPr lang="en-US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C3E9D8-D72D-494F-9C15-BFC0353FBA24}" type="slidenum">
              <a:rPr lang="en-US"/>
              <a:pPr/>
              <a:t>45</a:t>
            </a:fld>
            <a:endParaRPr lang="en-US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EAE12FB-CCB0-48AC-8394-F120FC6A3A21}" type="slidenum">
              <a:rPr lang="en-US"/>
              <a:pPr/>
              <a:t>46</a:t>
            </a:fld>
            <a:endParaRPr lang="en-US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C8D003-E0C0-4BE3-913B-1A800525B490}" type="slidenum">
              <a:rPr lang="en-US"/>
              <a:pPr/>
              <a:t>5</a:t>
            </a:fld>
            <a:endParaRPr lang="en-US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077A877-A387-4B1A-BFE2-5948F3C4446D}" type="slidenum">
              <a:rPr lang="en-US"/>
              <a:pPr/>
              <a:t>6</a:t>
            </a:fld>
            <a:endParaRPr lang="en-US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498ADB-DB3D-490E-9316-89FEFA586B93}" type="slidenum">
              <a:rPr lang="en-US"/>
              <a:pPr/>
              <a:t>7</a:t>
            </a:fld>
            <a:endParaRPr lang="en-US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498ADB-DB3D-490E-9316-89FEFA586B93}" type="slidenum">
              <a:rPr lang="en-US"/>
              <a:pPr/>
              <a:t>8</a:t>
            </a:fld>
            <a:endParaRPr lang="en-US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EF5FF27-AA44-4901-B7BC-6EE805CB68B8}" type="slidenum">
              <a:rPr lang="en-US"/>
              <a:pPr/>
              <a:t>9</a:t>
            </a:fld>
            <a:endParaRPr lang="en-US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DAD16-54FA-45FC-806A-17F0B3146F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A19E60-9900-447A-ACFE-93252A60B1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17A996-0BF6-4421-BF2A-3EA5C4E3D2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38563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5BB79D77-BED5-49EB-84FC-A43C86092F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E3913C-1788-4AE3-82DB-EF969C472A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8F32A3-369D-4976-BDD6-B4AC04805A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98BB7D-7A55-466F-B034-B16AD93D92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95C854-EFBD-4171-BE35-973260A7B8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E45599-17B9-496E-8912-6E96EBF185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2AE7F1-BC6B-406B-8F51-8E6239CA66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F7DFC6-A87D-4502-9B04-6ED0FD66F3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A12741-6E23-4E29-A191-6D32EE79EA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3856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8F06B43-EE91-49E7-8017-9C5C65E3794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Word_97_-_2003_Document2.doc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Word_97_-_2003_Document3.doc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MICROSOFT EXCEL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Назив предмета:</a:t>
            </a:r>
            <a:r>
              <a:rPr lang="sr-Latn-CS" sz="1400" b="1"/>
              <a:t>  	</a:t>
            </a:r>
            <a:r>
              <a:rPr lang="sr-Cyrl-CS" sz="1400" b="1"/>
              <a:t>ИНФОРМАТИКА</a:t>
            </a:r>
            <a:r>
              <a:rPr lang="sr-Latn-CS" sz="1400" b="1"/>
              <a:t> 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Предавање бр. 07</a:t>
            </a:r>
            <a:r>
              <a:rPr lang="sr-Latn-CS" sz="1400" b="1"/>
              <a:t> 	</a:t>
            </a:r>
            <a:r>
              <a:rPr lang="sr-Cyrl-CS" sz="1400" b="1"/>
              <a:t>Час</a:t>
            </a:r>
            <a:r>
              <a:rPr lang="sr-Latn-CS" sz="1400" b="1"/>
              <a:t>: 0</a:t>
            </a:r>
            <a:r>
              <a:rPr lang="sr-Cyrl-CS" sz="1400" b="1"/>
              <a:t>1 и 02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Наставна јединица: 	</a:t>
            </a:r>
            <a:r>
              <a:rPr lang="sr-Latn-CS" sz="1400" b="1"/>
              <a:t>Microsoft </a:t>
            </a:r>
            <a:r>
              <a:rPr lang="sr-Latn-CS" sz="1400" b="1"/>
              <a:t>Excel </a:t>
            </a:r>
            <a:r>
              <a:rPr lang="sr-Latn-CS" sz="1400" b="1" smtClean="0"/>
              <a:t>200</a:t>
            </a:r>
            <a:r>
              <a:rPr lang="sr-Cyrl-RS" sz="1400" b="1" smtClean="0"/>
              <a:t>7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Тематске јединице: 	</a:t>
            </a:r>
            <a:r>
              <a:rPr lang="ru-RU" sz="1400" b="1"/>
              <a:t>Програм за табеларне прорачуне.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Припремио</a:t>
            </a:r>
            <a:r>
              <a:rPr lang="sr-Latn-CS" sz="1400"/>
              <a:t>: 	</a:t>
            </a:r>
            <a:r>
              <a:rPr lang="sr-Cyrl-CS" sz="1400" b="1" i="1"/>
              <a:t>Проф.</a:t>
            </a:r>
            <a:r>
              <a:rPr lang="sr-Latn-CS" sz="1400" b="1" i="1"/>
              <a:t> др Небојша Здравковић</a:t>
            </a:r>
            <a:endParaRPr lang="en-US" sz="1400" b="1" i="1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4783138" cy="15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</a:t>
            </a:r>
            <a:r>
              <a:rPr lang="ru-RU" sz="1000"/>
              <a:t>© </a:t>
            </a:r>
            <a:r>
              <a:rPr lang="ru-RU" sz="1000" smtClean="0"/>
              <a:t>2016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2253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2EE68C2-0829-4DC8-A074-CC4FDE09DACB}" type="slidenum">
              <a:rPr lang="en-US"/>
              <a:pPr/>
              <a:t>10</a:t>
            </a:fld>
            <a:endParaRPr lang="en-US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радних листова (</a:t>
            </a:r>
            <a:r>
              <a:rPr lang="en-GB" sz="3600" i="1" smtClean="0"/>
              <a:t>Sheet1, Sheet2 </a:t>
            </a:r>
            <a:r>
              <a:rPr lang="sr-Cyrl-CS" sz="3600" smtClean="0"/>
              <a:t>и</a:t>
            </a:r>
            <a:r>
              <a:rPr lang="en-GB" sz="3600" i="1" smtClean="0"/>
              <a:t> Sheet3)</a:t>
            </a:r>
            <a:r>
              <a:rPr lang="sr-Latn-CS" sz="3600" smtClean="0"/>
              <a:t> </a:t>
            </a:r>
          </a:p>
        </p:txBody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400" smtClean="0"/>
              <a:t>У </a:t>
            </a:r>
            <a:r>
              <a:rPr lang="en-GB" sz="2400" i="1" smtClean="0"/>
              <a:t>Excel</a:t>
            </a:r>
            <a:r>
              <a:rPr lang="en-GB" sz="2400" smtClean="0"/>
              <a:t> прозору </a:t>
            </a:r>
            <a:r>
              <a:rPr lang="sr-Cyrl-CS" sz="2400" smtClean="0"/>
              <a:t>имамо </a:t>
            </a:r>
            <a:r>
              <a:rPr lang="en-GB" sz="2400" smtClean="0"/>
              <a:t>прозор радне књиге (</a:t>
            </a:r>
            <a:r>
              <a:rPr lang="en-GB" sz="2400" i="1" smtClean="0"/>
              <a:t>workbook</a:t>
            </a:r>
            <a:r>
              <a:rPr lang="en-GB" sz="2400" smtClean="0"/>
              <a:t>) са приказаним тренутно активним радним листом (</a:t>
            </a:r>
            <a:r>
              <a:rPr lang="en-GB" sz="2400" i="1" smtClean="0"/>
              <a:t>worksheet</a:t>
            </a:r>
            <a:r>
              <a:rPr lang="en-GB" sz="2400" smtClean="0"/>
              <a:t>)</a:t>
            </a:r>
            <a:endParaRPr lang="sr-Latn-CS" sz="2400" smtClean="0"/>
          </a:p>
          <a:p>
            <a:pPr eaLnBrk="1" hangingPunct="1"/>
            <a:r>
              <a:rPr lang="en-GB" sz="2400" smtClean="0"/>
              <a:t>Сваки радни лист је засебна целина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садржи мрежу колона (означених словима абецеде) и редова (означ</a:t>
            </a:r>
            <a:r>
              <a:rPr lang="sr-Cyrl-CS" sz="2000" smtClean="0"/>
              <a:t>е</a:t>
            </a:r>
            <a:r>
              <a:rPr lang="en-GB" sz="2000" smtClean="0"/>
              <a:t>них бројевима)</a:t>
            </a:r>
            <a:endParaRPr lang="sr-Latn-CS" sz="2000" smtClean="0"/>
          </a:p>
          <a:p>
            <a:pPr eaLnBrk="1" hangingPunct="1"/>
            <a:r>
              <a:rPr lang="en-GB" sz="2400" smtClean="0"/>
              <a:t>На пресецима редова и колона налазе се "кућице" које се називају ћелије (</a:t>
            </a:r>
            <a:r>
              <a:rPr lang="en-GB" sz="2400" i="1" smtClean="0"/>
              <a:t>cell</a:t>
            </a:r>
            <a:r>
              <a:rPr lang="en-GB" sz="2400" smtClean="0"/>
              <a:t>)</a:t>
            </a:r>
            <a:endParaRPr lang="sr-Cyrl-CS" sz="2400" smtClean="0"/>
          </a:p>
          <a:p>
            <a:pPr eaLnBrk="1" hangingPunct="1"/>
            <a:r>
              <a:rPr lang="en-GB" sz="2400" smtClean="0"/>
              <a:t>Број радних листова се може мењати по потреби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иницијално је постављен на 3</a:t>
            </a:r>
            <a:endParaRPr lang="sr-Latn-CS" sz="2000" smtClean="0"/>
          </a:p>
        </p:txBody>
      </p:sp>
      <p:pic>
        <p:nvPicPr>
          <p:cNvPr id="2253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638" y="5486400"/>
            <a:ext cx="8283575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2355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A69824D-AB46-4BBB-A131-F8B587DACD46}" type="slidenum">
              <a:rPr lang="en-US"/>
              <a:pPr/>
              <a:t>11</a:t>
            </a:fld>
            <a:endParaRPr lang="en-US"/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Кретање кроз документ коришћењем тастатуре</a:t>
            </a:r>
            <a:r>
              <a:rPr lang="sr-Latn-CS" sz="3600" smtClean="0"/>
              <a:t> </a:t>
            </a:r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>
            <p:ph idx="1"/>
          </p:nvPr>
        </p:nvGraphicFramePr>
        <p:xfrm>
          <a:off x="38100" y="1852613"/>
          <a:ext cx="9144000" cy="3606800"/>
        </p:xfrm>
        <a:graphic>
          <a:graphicData uri="http://schemas.openxmlformats.org/presentationml/2006/ole">
            <p:oleObj spid="_x0000_s883714" name="Document" r:id="rId4" imgW="5909347" imgH="2329822" progId="Word.Document.8">
              <p:embed/>
            </p:oleObj>
          </a:graphicData>
        </a:graphic>
      </p:graphicFrame>
      <p:sp>
        <p:nvSpPr>
          <p:cNvPr id="2355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245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36EDE98-C12A-40DB-9812-3A10846B4F46}" type="slidenum">
              <a:rPr lang="en-US"/>
              <a:pPr/>
              <a:t>12</a:t>
            </a:fld>
            <a:endParaRPr lang="en-US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"Скок" на жељену ћелију притиском на тастер F5</a:t>
            </a:r>
            <a:endParaRPr lang="sr-Latn-CS" sz="3600" i="1" smtClean="0"/>
          </a:p>
        </p:txBody>
      </p:sp>
      <p:pic>
        <p:nvPicPr>
          <p:cNvPr id="2458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3775" y="1898650"/>
            <a:ext cx="4333875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2560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10F7AB2-F270-4C47-856F-4ED311DC6CB1}" type="slidenum">
              <a:rPr lang="en-US"/>
              <a:pPr/>
              <a:t>13</a:t>
            </a:fld>
            <a:endParaRPr lang="en-US"/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Коришћење команде Split за дељење екрана</a:t>
            </a:r>
            <a:r>
              <a:rPr lang="sr-Latn-CS" sz="3600" smtClean="0"/>
              <a:t> </a:t>
            </a:r>
          </a:p>
        </p:txBody>
      </p:sp>
      <p:pic>
        <p:nvPicPr>
          <p:cNvPr id="2560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88" y="1473200"/>
            <a:ext cx="4891087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3213" y="3030538"/>
            <a:ext cx="4132262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266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005CA7B-0199-466D-8F75-9E4394CCD7D8}" type="slidenum">
              <a:rPr lang="en-US"/>
              <a:pPr/>
              <a:t>14</a:t>
            </a:fld>
            <a:endParaRPr lang="en-US"/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smtClean="0"/>
              <a:t>Руковање са</a:t>
            </a:r>
            <a:r>
              <a:rPr lang="sr-Latn-CS" sz="3600" smtClean="0"/>
              <a:t> </a:t>
            </a:r>
            <a:r>
              <a:rPr lang="en-GB" sz="3600" smtClean="0"/>
              <a:t>радним листовима</a:t>
            </a:r>
            <a:endParaRPr lang="sr-Latn-CS" sz="3600" smtClean="0"/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400" smtClean="0"/>
              <a:t>Са радним листовима се рукује као и са самим ћелијама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могу се означавати (</a:t>
            </a:r>
            <a:r>
              <a:rPr lang="en-GB" sz="2000" b="1" i="1" smtClean="0"/>
              <a:t>select</a:t>
            </a:r>
            <a:r>
              <a:rPr lang="en-GB" sz="2000" smtClean="0"/>
              <a:t>), копирати, премештати</a:t>
            </a:r>
            <a:r>
              <a:rPr lang="sr-Cyrl-CS" sz="2000" smtClean="0"/>
              <a:t>, </a:t>
            </a:r>
            <a:r>
              <a:rPr lang="en-GB" sz="2000" smtClean="0"/>
              <a:t>... у оквиру једне или више радних књига</a:t>
            </a:r>
            <a:endParaRPr lang="sr-Cyrl-CS" sz="2000" smtClean="0"/>
          </a:p>
          <a:p>
            <a:pPr eaLnBrk="1" hangingPunct="1"/>
            <a:r>
              <a:rPr lang="en-GB" sz="2400" smtClean="0"/>
              <a:t>Селекција је више него једноставна - само се кликне на таб (језичак) жељеног листа</a:t>
            </a:r>
            <a:endParaRPr lang="sr-Cyrl-CS" sz="2400" smtClean="0"/>
          </a:p>
          <a:p>
            <a:pPr eaLnBrk="1" hangingPunct="1"/>
            <a:r>
              <a:rPr lang="sr-Cyrl-CS" sz="2400" smtClean="0"/>
              <a:t>А</a:t>
            </a:r>
            <a:r>
              <a:rPr lang="en-GB" sz="2400" smtClean="0"/>
              <a:t>ко их је потребно неколико, постоје два начина: 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уколико желимо да означимо неколико суседних листова кликнемо на први, а затим држећи притиснут </a:t>
            </a:r>
            <a:r>
              <a:rPr lang="en-GB" sz="2000" b="1" i="1" smtClean="0"/>
              <a:t>Shift</a:t>
            </a:r>
            <a:r>
              <a:rPr lang="en-GB" sz="2000" smtClean="0"/>
              <a:t>, на последњи у групи</a:t>
            </a:r>
            <a:endParaRPr lang="sr-Cyrl-CS" sz="2000" smtClean="0"/>
          </a:p>
          <a:p>
            <a:pPr lvl="1" eaLnBrk="1" hangingPunct="1"/>
            <a:r>
              <a:rPr lang="sr-Cyrl-CS" sz="2000" smtClean="0"/>
              <a:t>з</a:t>
            </a:r>
            <a:r>
              <a:rPr lang="en-GB" sz="2000" smtClean="0"/>
              <a:t>а несуседне листове кликћемо на њихове табове држећи притиснут </a:t>
            </a:r>
            <a:r>
              <a:rPr lang="en-GB" sz="2000" b="1" i="1" smtClean="0"/>
              <a:t>Ctrl</a:t>
            </a:r>
            <a:endParaRPr lang="sr-Latn-CS" sz="2000" smtClean="0"/>
          </a:p>
        </p:txBody>
      </p:sp>
      <p:sp>
        <p:nvSpPr>
          <p:cNvPr id="2663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2765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08E724E-3EA8-4213-8444-4A68A476FE6C}" type="slidenum">
              <a:rPr lang="en-US"/>
              <a:pPr/>
              <a:t>15</a:t>
            </a:fld>
            <a:endParaRPr lang="en-US"/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smtClean="0"/>
              <a:t>Додавање</a:t>
            </a:r>
            <a:r>
              <a:rPr lang="sr-Cyrl-CS" sz="3600" smtClean="0"/>
              <a:t>, брисање, копирање и померање радних </a:t>
            </a:r>
            <a:r>
              <a:rPr lang="en-GB" sz="3600" smtClean="0"/>
              <a:t>листова</a:t>
            </a:r>
            <a:r>
              <a:rPr lang="sr-Latn-CS" sz="3600" smtClean="0"/>
              <a:t> </a:t>
            </a:r>
          </a:p>
        </p:txBody>
      </p:sp>
      <p:pic>
        <p:nvPicPr>
          <p:cNvPr id="2765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575" y="1541463"/>
            <a:ext cx="2422525" cy="240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0989" y="1773766"/>
            <a:ext cx="2098675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8680" y="1446213"/>
            <a:ext cx="2119312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3234" y="3972455"/>
            <a:ext cx="25019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7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11" name="Picture 10"/>
          <p:cNvPicPr/>
          <p:nvPr/>
        </p:nvPicPr>
        <p:blipFill>
          <a:blip r:embed="rId7" cstate="print"/>
          <a:srcRect l="79161" t="4174" r="3182" b="54575"/>
          <a:stretch>
            <a:fillRect/>
          </a:stretch>
        </p:blipFill>
        <p:spPr bwMode="auto">
          <a:xfrm>
            <a:off x="3895357" y="3844821"/>
            <a:ext cx="2776376" cy="257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2867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AF425AE-7D92-4350-BF04-F933C1F70562}" type="slidenum">
              <a:rPr lang="en-US"/>
              <a:pPr/>
              <a:t>16</a:t>
            </a:fld>
            <a:endParaRPr lang="en-US"/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Рад са подацима</a:t>
            </a:r>
            <a:endParaRPr lang="sr-Latn-CS" smtClean="0"/>
          </a:p>
        </p:txBody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GB" sz="2400" smtClean="0"/>
              <a:t>Текст је било која комбинација слова и цифара</a:t>
            </a:r>
            <a:endParaRPr lang="sr-Cyrl-CS" sz="2400" smtClean="0"/>
          </a:p>
          <a:p>
            <a:pPr lvl="1" eaLnBrk="1" hangingPunct="1"/>
            <a:r>
              <a:rPr lang="sr-Cyrl-CS" sz="2000" smtClean="0"/>
              <a:t>у</a:t>
            </a:r>
            <a:r>
              <a:rPr lang="en-GB" sz="2000" smtClean="0"/>
              <a:t>носите га тако што кликнете на жељену ћелију, откуцате текст и притиснете </a:t>
            </a:r>
            <a:r>
              <a:rPr lang="en-GB" sz="2000" b="1" i="1" smtClean="0"/>
              <a:t>Enter</a:t>
            </a:r>
            <a:endParaRPr lang="sr-Cyrl-CS" sz="2000" b="1" i="1" smtClean="0"/>
          </a:p>
          <a:p>
            <a:pPr lvl="1" eaLnBrk="1" hangingPunct="1"/>
            <a:r>
              <a:rPr lang="en-GB" sz="2000" smtClean="0"/>
              <a:t>текст се аутоматски поравнава на леву маргину ћелије</a:t>
            </a:r>
            <a:endParaRPr lang="sr-Cyrl-CS" sz="2000" smtClean="0"/>
          </a:p>
          <a:p>
            <a:pPr lvl="1" eaLnBrk="1" hangingPunct="1"/>
            <a:r>
              <a:rPr lang="sr-Cyrl-CS" sz="2000" smtClean="0"/>
              <a:t>а</a:t>
            </a:r>
            <a:r>
              <a:rPr lang="en-GB" sz="2000" smtClean="0"/>
              <a:t>ко пожелите да прекинете унос, притискате </a:t>
            </a:r>
            <a:r>
              <a:rPr lang="en-GB" sz="2000" b="1" i="1" smtClean="0"/>
              <a:t>Esc</a:t>
            </a:r>
            <a:endParaRPr lang="sr-Latn-RS" sz="2000" b="1" i="1" smtClean="0"/>
          </a:p>
          <a:p>
            <a:pPr lvl="1" eaLnBrk="1" hangingPunct="1"/>
            <a:r>
              <a:rPr lang="sr-Cyrl-CS" sz="2000" smtClean="0">
                <a:solidFill>
                  <a:schemeClr val="tx1"/>
                </a:solidFill>
                <a:latin typeface="+mn-lt"/>
              </a:rPr>
              <a:t>ако се жели унос броја који треба да се третира као текст треба испред њега откуцати апостроф (нпр. '32000).</a:t>
            </a:r>
            <a:endParaRPr lang="sr-Cyrl-CS" sz="2000" b="1" i="1" smtClean="0"/>
          </a:p>
          <a:p>
            <a:pPr eaLnBrk="1" hangingPunct="1"/>
            <a:r>
              <a:rPr lang="en-GB" sz="2400" smtClean="0"/>
              <a:t>Бројеви се састоје од цифара и специјалних знакова као што су </a:t>
            </a:r>
            <a:r>
              <a:rPr lang="en-GB" sz="2400" b="1" i="1" smtClean="0"/>
              <a:t>+, -, ( ),  %</a:t>
            </a:r>
            <a:r>
              <a:rPr lang="en-GB" sz="2400" smtClean="0"/>
              <a:t> и аутоматски се поравнавају на десну маргину ћелије</a:t>
            </a:r>
            <a:endParaRPr lang="sr-Cyrl-CS" sz="2400" smtClean="0"/>
          </a:p>
          <a:p>
            <a:pPr lvl="1" eaLnBrk="1" hangingPunct="1"/>
            <a:r>
              <a:rPr lang="sr-Cyrl-CS" sz="2000" smtClean="0"/>
              <a:t>б</a:t>
            </a:r>
            <a:r>
              <a:rPr lang="en-GB" sz="2000" smtClean="0"/>
              <a:t>ројеви се уносе на потпуно исти начин као и текст - долазак на ћелију, унос, </a:t>
            </a:r>
            <a:r>
              <a:rPr lang="en-GB" sz="2000" b="1" i="1" smtClean="0"/>
              <a:t>Enter</a:t>
            </a:r>
            <a:endParaRPr lang="sr-Cyrl-CS" sz="2000" b="1" i="1" smtClean="0"/>
          </a:p>
          <a:p>
            <a:pPr lvl="1" eaLnBrk="1" hangingPunct="1"/>
            <a:r>
              <a:rPr lang="sr-Cyrl-CS" sz="2000" smtClean="0"/>
              <a:t>а</a:t>
            </a:r>
            <a:r>
              <a:rPr lang="en-GB" sz="2000" smtClean="0"/>
              <a:t>ко се уместо броја појаве знаци 'тарабе' (</a:t>
            </a:r>
            <a:r>
              <a:rPr lang="en-GB" sz="2000" b="1" smtClean="0"/>
              <a:t>#</a:t>
            </a:r>
            <a:r>
              <a:rPr lang="en-GB" sz="2000" smtClean="0"/>
              <a:t>), то само значи да је ћелија сувише мала да се број прикаже у целини, али је и даље све у реду</a:t>
            </a:r>
            <a:endParaRPr lang="sr-Latn-CS" sz="2000" smtClean="0"/>
          </a:p>
        </p:txBody>
      </p:sp>
      <p:sp>
        <p:nvSpPr>
          <p:cNvPr id="2867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296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06348B2-6F24-476A-9CD5-5954A807743C}" type="slidenum">
              <a:rPr lang="en-US"/>
              <a:pPr/>
              <a:t>17</a:t>
            </a:fld>
            <a:endParaRPr lang="en-US"/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Стандардни формати за датум и време</a:t>
            </a:r>
            <a:r>
              <a:rPr lang="sr-Latn-CS" sz="3600" smtClean="0"/>
              <a:t> </a:t>
            </a:r>
          </a:p>
        </p:txBody>
      </p:sp>
      <p:graphicFrame>
        <p:nvGraphicFramePr>
          <p:cNvPr id="29701" name="Object 3"/>
          <p:cNvGraphicFramePr>
            <a:graphicFrameLocks noChangeAspect="1"/>
          </p:cNvGraphicFramePr>
          <p:nvPr>
            <p:ph idx="1"/>
          </p:nvPr>
        </p:nvGraphicFramePr>
        <p:xfrm>
          <a:off x="709613" y="1408113"/>
          <a:ext cx="7710487" cy="4922837"/>
        </p:xfrm>
        <a:graphic>
          <a:graphicData uri="http://schemas.openxmlformats.org/presentationml/2006/ole">
            <p:oleObj spid="_x0000_s884738" name="Document" r:id="rId4" imgW="5909347" imgH="3953714" progId="Word.Document.8">
              <p:embed/>
            </p:oleObj>
          </a:graphicData>
        </a:graphic>
      </p:graphicFrame>
      <p:sp>
        <p:nvSpPr>
          <p:cNvPr id="2970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3072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07C6C45-8E70-4B97-8B41-023169F79E7B}" type="slidenum">
              <a:rPr lang="en-US"/>
              <a:pPr/>
              <a:t>18</a:t>
            </a:fld>
            <a:endParaRPr lang="en-US"/>
          </a:p>
        </p:txBody>
      </p:sp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Уношење </a:t>
            </a:r>
            <a:r>
              <a:rPr lang="en-GB" i="1" smtClean="0"/>
              <a:t>бројчаних података</a:t>
            </a:r>
            <a:r>
              <a:rPr lang="sr-Latn-CS" smtClean="0"/>
              <a:t> </a:t>
            </a:r>
          </a:p>
        </p:txBody>
      </p:sp>
      <p:pic>
        <p:nvPicPr>
          <p:cNvPr id="3072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6213" y="2374900"/>
            <a:ext cx="2338387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2425" y="1979613"/>
            <a:ext cx="2820988" cy="332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3174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900460B-D77D-4DE8-ABC8-B65AFEE034BE}" type="slidenum">
              <a:rPr lang="en-US"/>
              <a:pPr/>
              <a:t>19</a:t>
            </a:fld>
            <a:endParaRPr lang="en-US"/>
          </a:p>
        </p:txBody>
      </p:sp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Форматирање </a:t>
            </a:r>
            <a:r>
              <a:rPr lang="en-GB" i="1" smtClean="0"/>
              <a:t>података</a:t>
            </a:r>
            <a:r>
              <a:rPr lang="sr-Latn-CS" smtClean="0"/>
              <a:t> </a:t>
            </a:r>
          </a:p>
        </p:txBody>
      </p:sp>
      <p:pic>
        <p:nvPicPr>
          <p:cNvPr id="3174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3975" y="1624013"/>
            <a:ext cx="2497138" cy="466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7713" y="1733550"/>
            <a:ext cx="3046412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153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2FA7F98-A789-4699-BC56-32AF736416F4}" type="slidenum">
              <a:rPr lang="en-US"/>
              <a:pPr/>
              <a:t>2</a:t>
            </a:fld>
            <a:endParaRPr lang="en-US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mtClean="0"/>
              <a:t>Увод</a:t>
            </a:r>
            <a:endParaRPr lang="sr-Latn-CS" smtClean="0"/>
          </a:p>
        </p:txBody>
      </p:sp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400" i="1" smtClean="0"/>
              <a:t>Spreadsheet</a:t>
            </a:r>
            <a:r>
              <a:rPr lang="en-GB" sz="2400" smtClean="0"/>
              <a:t> програми, или како то обично преводимо програми за унакрсна израчунавања, су идеја која је у многоме помогла да персонални рачунари стекну своје место на тржишту и постигну успех који данас имају</a:t>
            </a:r>
            <a:endParaRPr lang="sr-Latn-CS" sz="2400" smtClean="0"/>
          </a:p>
          <a:p>
            <a:pPr eaLnBrk="1" hangingPunct="1"/>
            <a:r>
              <a:rPr lang="en-GB" sz="2400" smtClean="0"/>
              <a:t>Тренутно је </a:t>
            </a:r>
            <a:r>
              <a:rPr lang="en-GB" sz="2400" i="1" smtClean="0"/>
              <a:t>Excel</a:t>
            </a:r>
            <a:r>
              <a:rPr lang="en-GB" sz="2400" smtClean="0"/>
              <a:t> најпродаванији програм своје врсте на свету, а у оштрој конкуренцији кроз коју се пробијао то сигурно није случајно</a:t>
            </a:r>
            <a:endParaRPr lang="sr-Latn-CS" sz="2400" smtClean="0"/>
          </a:p>
          <a:p>
            <a:pPr eaLnBrk="1" hangingPunct="1"/>
            <a:r>
              <a:rPr lang="en-GB" sz="2400" smtClean="0"/>
              <a:t>Временом су се искристалисале праве потребе, а сталним контактом </a:t>
            </a:r>
            <a:r>
              <a:rPr lang="en-GB" sz="2400" i="1" smtClean="0"/>
              <a:t>Microsoft</a:t>
            </a:r>
            <a:r>
              <a:rPr lang="en-GB" sz="2400" smtClean="0"/>
              <a:t>-а са корисницима и уважавајући њихова запажања додаване су нове опције и побољшаване старе</a:t>
            </a:r>
            <a:endParaRPr lang="sr-Latn-CS" sz="2400" smtClean="0"/>
          </a:p>
        </p:txBody>
      </p:sp>
      <p:sp>
        <p:nvSpPr>
          <p:cNvPr id="1536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3277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35EBAFA-C757-4C06-A064-14690B88CE82}" type="slidenum">
              <a:rPr lang="en-US"/>
              <a:pPr/>
              <a:t>20</a:t>
            </a:fld>
            <a:endParaRPr lang="en-US"/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Форматирање коришћењем децималног формата</a:t>
            </a:r>
            <a:r>
              <a:rPr lang="sr-Latn-CS" sz="3600" smtClean="0"/>
              <a:t> </a:t>
            </a:r>
          </a:p>
        </p:txBody>
      </p:sp>
      <p:pic>
        <p:nvPicPr>
          <p:cNvPr id="3277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00" y="1404938"/>
            <a:ext cx="4448175" cy="38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7125" y="1417638"/>
            <a:ext cx="3255963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32463" y="4227513"/>
            <a:ext cx="11938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337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88A7CD-3C0A-4055-93E4-505C84EDF24A}" type="slidenum">
              <a:rPr lang="en-US"/>
              <a:pPr/>
              <a:t>21</a:t>
            </a:fld>
            <a:endParaRPr lang="en-US"/>
          </a:p>
        </p:txBody>
      </p:sp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Коришћење опције </a:t>
            </a:r>
            <a:r>
              <a:rPr lang="sr-Latn-CS" sz="3600" i="1" smtClean="0"/>
              <a:t>Center</a:t>
            </a:r>
            <a:r>
              <a:rPr lang="sr-Cyrl-CS" sz="3600" i="1" smtClean="0"/>
              <a:t> за поравнање</a:t>
            </a:r>
            <a:r>
              <a:rPr lang="sr-Latn-CS" sz="3600" smtClean="0"/>
              <a:t> </a:t>
            </a:r>
          </a:p>
        </p:txBody>
      </p:sp>
      <p:pic>
        <p:nvPicPr>
          <p:cNvPr id="3379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" y="1597025"/>
            <a:ext cx="3392488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1788" y="1828800"/>
            <a:ext cx="3883025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6288" y="3957638"/>
            <a:ext cx="1128712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3481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322B16B-1F1C-4ED6-855D-599D81D2FFF8}" type="slidenum">
              <a:rPr lang="en-US"/>
              <a:pPr/>
              <a:t>22</a:t>
            </a:fld>
            <a:endParaRPr lang="en-US"/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Линија са алаткама за форматирање података</a:t>
            </a:r>
            <a:r>
              <a:rPr lang="sr-Latn-CS" sz="3600" smtClean="0"/>
              <a:t> </a:t>
            </a:r>
          </a:p>
        </p:txBody>
      </p:sp>
      <p:sp>
        <p:nvSpPr>
          <p:cNvPr id="3482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348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63" y="2484438"/>
            <a:ext cx="8982075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3584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6F05550-F7C1-4DC3-B985-F87C8592CF4C}" type="slidenum">
              <a:rPr lang="en-US"/>
              <a:pPr/>
              <a:t>23</a:t>
            </a:fld>
            <a:endParaRPr lang="en-US"/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</a:t>
            </a:r>
            <a:r>
              <a:rPr lang="en-GB" i="1" smtClean="0"/>
              <a:t>оришћење опције Auto Fill</a:t>
            </a:r>
            <a:endParaRPr lang="sr-Latn-CS" i="1" smtClean="0"/>
          </a:p>
        </p:txBody>
      </p:sp>
      <p:pic>
        <p:nvPicPr>
          <p:cNvPr id="35845" name="Picture 8"/>
          <p:cNvPicPr>
            <a:picLocks noChangeAspect="1" noChangeArrowheads="1"/>
          </p:cNvPicPr>
          <p:nvPr/>
        </p:nvPicPr>
        <p:blipFill>
          <a:blip r:embed="rId3" cstate="print"/>
          <a:srcRect r="9985"/>
          <a:stretch>
            <a:fillRect/>
          </a:stretch>
        </p:blipFill>
        <p:spPr bwMode="auto">
          <a:xfrm>
            <a:off x="139701" y="1693332"/>
            <a:ext cx="3170766" cy="3534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73503" t="13971" r="12031" b="37990"/>
          <a:stretch>
            <a:fillRect/>
          </a:stretch>
        </p:blipFill>
        <p:spPr bwMode="auto">
          <a:xfrm>
            <a:off x="3454822" y="1579659"/>
            <a:ext cx="2700444" cy="420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5" cstate="print"/>
          <a:srcRect l="73503" t="5147" r="8159" b="49020"/>
          <a:stretch>
            <a:fillRect/>
          </a:stretch>
        </p:blipFill>
        <p:spPr bwMode="auto">
          <a:xfrm>
            <a:off x="6262416" y="1681660"/>
            <a:ext cx="2779984" cy="400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3686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393A9B-64D5-4D2E-937E-34A728888A1B}" type="slidenum">
              <a:rPr lang="en-US"/>
              <a:pPr/>
              <a:t>24</a:t>
            </a:fld>
            <a:endParaRPr lang="en-US"/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Custom Lists у прозору Options</a:t>
            </a:r>
            <a:r>
              <a:rPr lang="sr-Latn-CS" sz="3600" smtClean="0"/>
              <a:t> </a:t>
            </a:r>
          </a:p>
        </p:txBody>
      </p:sp>
      <p:sp>
        <p:nvSpPr>
          <p:cNvPr id="3687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r="77284" b="56127"/>
          <a:stretch>
            <a:fillRect/>
          </a:stretch>
        </p:blipFill>
        <p:spPr bwMode="auto">
          <a:xfrm>
            <a:off x="334953" y="1874520"/>
            <a:ext cx="2022493" cy="219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27961" t="15931" r="27774" b="19608"/>
          <a:stretch>
            <a:fillRect/>
          </a:stretch>
        </p:blipFill>
        <p:spPr bwMode="auto">
          <a:xfrm>
            <a:off x="2606112" y="1397294"/>
            <a:ext cx="6080687" cy="486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3686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393A9B-64D5-4D2E-937E-34A728888A1B}" type="slidenum">
              <a:rPr lang="en-US"/>
              <a:pPr/>
              <a:t>25</a:t>
            </a:fld>
            <a:endParaRPr lang="en-US"/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Custom Lists у прозору Options</a:t>
            </a:r>
            <a:r>
              <a:rPr lang="sr-Latn-CS" sz="3600" smtClean="0"/>
              <a:t> </a:t>
            </a:r>
          </a:p>
        </p:txBody>
      </p:sp>
      <p:pic>
        <p:nvPicPr>
          <p:cNvPr id="3686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6850" y="1466850"/>
            <a:ext cx="6272213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3789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146FCE6-77A4-46B2-8996-0653FB85016B}" type="slidenum">
              <a:rPr lang="en-US"/>
              <a:pPr/>
              <a:t>26</a:t>
            </a:fld>
            <a:endParaRPr lang="en-US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Аутоматске листе</a:t>
            </a:r>
          </a:p>
        </p:txBody>
      </p:sp>
      <p:graphicFrame>
        <p:nvGraphicFramePr>
          <p:cNvPr id="37893" name="Object 4"/>
          <p:cNvGraphicFramePr>
            <a:graphicFrameLocks noChangeAspect="1"/>
          </p:cNvGraphicFramePr>
          <p:nvPr>
            <p:ph idx="1"/>
          </p:nvPr>
        </p:nvGraphicFramePr>
        <p:xfrm>
          <a:off x="1531938" y="1417638"/>
          <a:ext cx="5713412" cy="5013325"/>
        </p:xfrm>
        <a:graphic>
          <a:graphicData uri="http://schemas.openxmlformats.org/presentationml/2006/ole">
            <p:oleObj spid="_x0000_s885762" name="Document" r:id="rId4" imgW="5909347" imgH="5184862" progId="Word.Document.8">
              <p:embed/>
            </p:oleObj>
          </a:graphicData>
        </a:graphic>
      </p:graphicFrame>
      <p:sp>
        <p:nvSpPr>
          <p:cNvPr id="3789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389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79F5D89-AEC5-4D78-BD85-7F3A47907A4C}" type="slidenum">
              <a:rPr lang="en-US"/>
              <a:pPr/>
              <a:t>27</a:t>
            </a:fld>
            <a:endParaRPr lang="en-US"/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прозора за креирање серије</a:t>
            </a:r>
            <a:r>
              <a:rPr lang="sr-Latn-CS" sz="3600" smtClean="0"/>
              <a:t> </a:t>
            </a:r>
          </a:p>
        </p:txBody>
      </p:sp>
      <p:pic>
        <p:nvPicPr>
          <p:cNvPr id="3891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363663"/>
            <a:ext cx="5976938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3993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3D301D0-621C-46AF-A878-C9A050BD6462}" type="slidenum">
              <a:rPr lang="en-US"/>
              <a:pPr/>
              <a:t>28</a:t>
            </a:fld>
            <a:endParaRPr lang="en-US"/>
          </a:p>
        </p:txBody>
      </p:sp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Auto Complete</a:t>
            </a:r>
            <a:r>
              <a:rPr lang="en-GB" smtClean="0"/>
              <a:t> логика</a:t>
            </a:r>
            <a:endParaRPr lang="sr-Latn-CS" smtClean="0"/>
          </a:p>
        </p:txBody>
      </p:sp>
      <p:sp>
        <p:nvSpPr>
          <p:cNvPr id="3994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en-GB" sz="2800" b="1" i="1" smtClean="0"/>
              <a:t>Auto Complete</a:t>
            </a:r>
            <a:r>
              <a:rPr lang="en-GB" sz="2800" smtClean="0"/>
              <a:t> логика прати шта сте уносили у претходним ћелијама и прави базу различитих ставки</a:t>
            </a:r>
            <a:endParaRPr lang="sr-Cyrl-CS" sz="2800" smtClean="0"/>
          </a:p>
          <a:p>
            <a:pPr eaLnBrk="1" hangingPunct="1">
              <a:lnSpc>
                <a:spcPct val="95000"/>
              </a:lnSpc>
            </a:pPr>
            <a:r>
              <a:rPr lang="en-GB" sz="2800" smtClean="0"/>
              <a:t>Када у празну ћелију почнете да куцате нешто, према тим првим карактерима ће се из базе вадити одговарајући садржај који ће бити приказан означено поред онога што сте откуцали</a:t>
            </a:r>
            <a:endParaRPr lang="sr-Cyrl-CS" sz="2800" smtClean="0"/>
          </a:p>
          <a:p>
            <a:pPr lvl="1" eaLnBrk="1" hangingPunct="1">
              <a:lnSpc>
                <a:spcPct val="95000"/>
              </a:lnSpc>
            </a:pPr>
            <a:r>
              <a:rPr lang="en-GB" sz="2400" smtClean="0"/>
              <a:t>може </a:t>
            </a:r>
            <a:r>
              <a:rPr lang="sr-Cyrl-CS" sz="2400" smtClean="0"/>
              <a:t>се </a:t>
            </a:r>
            <a:r>
              <a:rPr lang="en-GB" sz="2400" smtClean="0"/>
              <a:t>и обрисати једним притиском на </a:t>
            </a:r>
            <a:r>
              <a:rPr lang="en-GB" sz="2400" b="1" i="1" smtClean="0"/>
              <a:t>Del</a:t>
            </a:r>
            <a:endParaRPr lang="sr-Cyrl-CS" sz="2400" b="1" i="1" smtClean="0"/>
          </a:p>
          <a:p>
            <a:pPr lvl="1" eaLnBrk="1" hangingPunct="1">
              <a:lnSpc>
                <a:spcPct val="95000"/>
              </a:lnSpc>
            </a:pPr>
            <a:r>
              <a:rPr lang="sr-Cyrl-CS" sz="2400" smtClean="0"/>
              <a:t>ак</a:t>
            </a:r>
            <a:r>
              <a:rPr lang="en-GB" sz="2400" smtClean="0"/>
              <a:t>о је избор добар, само притиснете </a:t>
            </a:r>
            <a:r>
              <a:rPr lang="en-GB" sz="2400" b="1" i="1" smtClean="0"/>
              <a:t>Enter</a:t>
            </a:r>
            <a:r>
              <a:rPr lang="en-GB" sz="2400" smtClean="0"/>
              <a:t> и идете даље, а ако не - куцате даље</a:t>
            </a:r>
          </a:p>
        </p:txBody>
      </p:sp>
      <p:sp>
        <p:nvSpPr>
          <p:cNvPr id="3994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409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861F001-D323-4748-BF1F-1903207AB2AE}" type="slidenum">
              <a:rPr lang="en-US"/>
              <a:pPr/>
              <a:t>29</a:t>
            </a:fld>
            <a:endParaRPr lang="en-US"/>
          </a:p>
        </p:txBody>
      </p:sp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Измене података</a:t>
            </a:r>
            <a:endParaRPr lang="sr-Latn-CS" smtClean="0"/>
          </a:p>
        </p:txBody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en-GB" sz="2800" smtClean="0"/>
              <a:t>Да бисте заменили садржај новим, једноставно означите ћелију дуплим кликом на њу (или једним, па притиском на F2) и</a:t>
            </a:r>
            <a:endParaRPr lang="sr-Cyrl-CS" sz="2800" smtClean="0"/>
          </a:p>
          <a:p>
            <a:pPr lvl="1" eaLnBrk="1" hangingPunct="1">
              <a:lnSpc>
                <a:spcPct val="95000"/>
              </a:lnSpc>
            </a:pPr>
            <a:r>
              <a:rPr lang="en-GB" sz="2400" smtClean="0"/>
              <a:t>почните да куцате или мењате садржај на начин на који сте навикли у било ком текст едитору за </a:t>
            </a:r>
            <a:r>
              <a:rPr lang="en-GB" sz="2400" i="1" smtClean="0"/>
              <a:t>Windows</a:t>
            </a:r>
            <a:endParaRPr lang="sr-Cyrl-CS" sz="2400" i="1" smtClean="0"/>
          </a:p>
          <a:p>
            <a:pPr eaLnBrk="1" hangingPunct="1">
              <a:lnSpc>
                <a:spcPct val="95000"/>
              </a:lnSpc>
            </a:pPr>
            <a:r>
              <a:rPr lang="en-GB" sz="2800" smtClean="0"/>
              <a:t>Када завршите, притисните </a:t>
            </a:r>
            <a:r>
              <a:rPr lang="en-GB" sz="2800" b="1" i="1" smtClean="0"/>
              <a:t>Enter</a:t>
            </a:r>
            <a:r>
              <a:rPr lang="en-GB" sz="2800" smtClean="0"/>
              <a:t> (прихватање) или </a:t>
            </a:r>
            <a:r>
              <a:rPr lang="en-GB" sz="2800" b="1" i="1" smtClean="0"/>
              <a:t>Esc</a:t>
            </a:r>
            <a:r>
              <a:rPr lang="en-GB" sz="2800" smtClean="0"/>
              <a:t> (одустајање од измена)</a:t>
            </a:r>
            <a:endParaRPr lang="sr-Cyrl-CS" sz="2800" smtClean="0"/>
          </a:p>
          <a:p>
            <a:pPr eaLnBrk="1" hangingPunct="1">
              <a:lnSpc>
                <a:spcPct val="95000"/>
              </a:lnSpc>
            </a:pPr>
            <a:r>
              <a:rPr lang="en-GB" sz="2800" i="1" smtClean="0"/>
              <a:t>Excel</a:t>
            </a:r>
            <a:r>
              <a:rPr lang="en-GB" sz="2800" smtClean="0"/>
              <a:t> пружа и могућност провере исправности куцања (</a:t>
            </a:r>
            <a:r>
              <a:rPr lang="en-GB" sz="2800" b="1" i="1" smtClean="0"/>
              <a:t>spell checking</a:t>
            </a:r>
            <a:r>
              <a:rPr lang="en-GB" sz="2800" smtClean="0"/>
              <a:t>)</a:t>
            </a:r>
            <a:endParaRPr lang="sr-Cyrl-CS" sz="2800" smtClean="0"/>
          </a:p>
        </p:txBody>
      </p:sp>
      <p:sp>
        <p:nvSpPr>
          <p:cNvPr id="4096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163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76A8D2-D49C-46F3-94E4-293175B5CD4C}" type="slidenum">
              <a:rPr lang="en-US"/>
              <a:pPr/>
              <a:t>3</a:t>
            </a:fld>
            <a:endParaRPr lang="en-US"/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основног прозора</a:t>
            </a:r>
            <a:r>
              <a:rPr lang="en-US" sz="3600" i="1" smtClean="0"/>
              <a:t> Excel-а</a:t>
            </a:r>
            <a:endParaRPr lang="sr-Latn-CS" sz="3600" i="1" smtClean="0"/>
          </a:p>
        </p:txBody>
      </p:sp>
      <p:pic>
        <p:nvPicPr>
          <p:cNvPr id="16389" name="Picture 8" descr="ЕЏ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438275"/>
            <a:ext cx="8069263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419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3EA79BA-AA32-48DB-B5A1-98794758821B}" type="slidenum">
              <a:rPr lang="en-US"/>
              <a:pPr/>
              <a:t>30</a:t>
            </a:fld>
            <a:endParaRPr lang="en-US"/>
          </a:p>
        </p:txBody>
      </p:sp>
      <p:sp>
        <p:nvSpPr>
          <p:cNvPr id="419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Област која обухвата </a:t>
            </a:r>
            <a:r>
              <a:rPr lang="en-GB" sz="3600" smtClean="0"/>
              <a:t>B4:D7 </a:t>
            </a:r>
            <a:r>
              <a:rPr lang="en-GB" sz="3600" i="1" smtClean="0"/>
              <a:t>и коју смо назвали ''porez''</a:t>
            </a:r>
            <a:endParaRPr lang="sr-Latn-CS" sz="3600" i="1" smtClean="0"/>
          </a:p>
        </p:txBody>
      </p:sp>
      <p:sp>
        <p:nvSpPr>
          <p:cNvPr id="41989" name="Rectangle 6"/>
          <p:cNvSpPr>
            <a:spLocks noChangeArrowheads="1"/>
          </p:cNvSpPr>
          <p:nvPr/>
        </p:nvSpPr>
        <p:spPr bwMode="auto">
          <a:xfrm>
            <a:off x="7748588" y="5295900"/>
            <a:ext cx="10017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i="1"/>
              <a:t>B4:D7</a:t>
            </a:r>
            <a:r>
              <a:rPr lang="sr-Latn-CS"/>
              <a:t> </a:t>
            </a:r>
          </a:p>
        </p:txBody>
      </p:sp>
      <p:pic>
        <p:nvPicPr>
          <p:cNvPr id="4199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7913" y="1477963"/>
            <a:ext cx="48736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430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BE082F7-F9FC-488A-966D-BE104D938DF4}" type="slidenum">
              <a:rPr lang="en-US"/>
              <a:pPr/>
              <a:t>31</a:t>
            </a:fld>
            <a:endParaRPr lang="en-US"/>
          </a:p>
        </p:txBody>
      </p:sp>
      <p:sp>
        <p:nvSpPr>
          <p:cNvPr id="430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2800" i="1" smtClean="0"/>
              <a:t>Означавање имена области са</a:t>
            </a:r>
            <a:r>
              <a:rPr lang="en-GB" sz="2800" i="1" smtClean="0"/>
              <a:t> ''porez'' коришћењем опције Formulas/Define Name</a:t>
            </a:r>
            <a:endParaRPr lang="sr-Latn-CS" sz="2800" smtClean="0"/>
          </a:p>
        </p:txBody>
      </p:sp>
      <p:pic>
        <p:nvPicPr>
          <p:cNvPr id="4301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2867" y="3348131"/>
            <a:ext cx="6719358" cy="288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13073" t="1721" r="62111" b="75653"/>
          <a:stretch>
            <a:fillRect/>
          </a:stretch>
        </p:blipFill>
        <p:spPr bwMode="auto">
          <a:xfrm>
            <a:off x="431384" y="1387294"/>
            <a:ext cx="4360749" cy="23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440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3A9F52-0C6E-4C9A-B3CF-3D09CDD64AF1}" type="slidenum">
              <a:rPr lang="en-US"/>
              <a:pPr/>
              <a:t>32</a:t>
            </a:fld>
            <a:endParaRPr lang="en-US"/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прозора за уметање ћелија</a:t>
            </a:r>
            <a:r>
              <a:rPr lang="sr-Latn-CS" sz="3600" smtClean="0"/>
              <a:t> </a:t>
            </a:r>
          </a:p>
        </p:txBody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Cyrl-RS" sz="1800" smtClean="0"/>
              <a:t>У менију </a:t>
            </a:r>
            <a:r>
              <a:rPr lang="en-US" sz="1800" b="1" i="1" smtClean="0"/>
              <a:t>Home</a:t>
            </a:r>
            <a:r>
              <a:rPr lang="en-GB" sz="1800" smtClean="0"/>
              <a:t> бирате </a:t>
            </a:r>
            <a:r>
              <a:rPr lang="en-GB" sz="1800" b="1" i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</a:t>
            </a:r>
            <a:r>
              <a:rPr lang="en-GB" sz="18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en-GB" sz="1800" b="1" i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</a:t>
            </a:r>
            <a:r>
              <a:rPr lang="en-GB" sz="18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800" b="1" i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Cells</a:t>
            </a:r>
            <a:endParaRPr lang="sr-Cyrl-CS" sz="1800" b="1" i="1" smtClean="0"/>
          </a:p>
          <a:p>
            <a:pPr eaLnBrk="1" hangingPunct="1"/>
            <a:r>
              <a:rPr lang="en-GB" sz="1800" smtClean="0"/>
              <a:t>У дијалог који се појави уносите на коју страну померате већ постојеће ћелије - удесно (</a:t>
            </a:r>
            <a:r>
              <a:rPr lang="en-GB" sz="1800" b="1" i="1" smtClean="0"/>
              <a:t>Shift Cells Right</a:t>
            </a:r>
            <a:r>
              <a:rPr lang="en-GB" sz="1800" smtClean="0"/>
              <a:t>) или надоле (</a:t>
            </a:r>
            <a:r>
              <a:rPr lang="en-GB" sz="1800" b="1" i="1" smtClean="0"/>
              <a:t>Shift Cells Down</a:t>
            </a:r>
            <a:r>
              <a:rPr lang="en-GB" sz="1800" smtClean="0"/>
              <a:t>)</a:t>
            </a:r>
            <a:endParaRPr lang="sr-Cyrl-CS" sz="1800" smtClean="0"/>
          </a:p>
          <a:p>
            <a:pPr eaLnBrk="1" hangingPunct="1"/>
            <a:r>
              <a:rPr lang="en-GB" sz="1800" smtClean="0"/>
              <a:t>Из овог дијалога се види да се на исти начин могу убацивати и цели редови (</a:t>
            </a:r>
            <a:r>
              <a:rPr lang="en-GB" sz="1800" b="1" i="1" smtClean="0"/>
              <a:t>Entire Row</a:t>
            </a:r>
            <a:r>
              <a:rPr lang="en-GB" sz="1800" smtClean="0"/>
              <a:t>) и колоне (</a:t>
            </a:r>
            <a:r>
              <a:rPr lang="en-GB" sz="1800" b="1" i="1" smtClean="0"/>
              <a:t>Entire Column</a:t>
            </a:r>
            <a:r>
              <a:rPr lang="en-GB" sz="1800" smtClean="0"/>
              <a:t>)</a:t>
            </a:r>
            <a:endParaRPr lang="sr-Cyrl-CS" sz="1800" smtClean="0"/>
          </a:p>
          <a:p>
            <a:pPr eaLnBrk="1" hangingPunct="1"/>
            <a:r>
              <a:rPr lang="en-GB" sz="1800" smtClean="0"/>
              <a:t>Бржи начин уношења ћелија је да се држећи тастер </a:t>
            </a:r>
            <a:r>
              <a:rPr lang="en-GB" sz="1800" b="1" i="1" smtClean="0"/>
              <a:t>Shift</a:t>
            </a:r>
            <a:r>
              <a:rPr lang="en-GB" sz="1800" smtClean="0"/>
              <a:t> </a:t>
            </a:r>
            <a:r>
              <a:rPr lang="sr-Latn-RS" sz="1800" smtClean="0"/>
              <a:t> </a:t>
            </a:r>
            <a:r>
              <a:rPr lang="en-GB" sz="1800" smtClean="0"/>
              <a:t>вуче ручица за попуњавање (квадратић у доњем десном углу ћелије) </a:t>
            </a:r>
            <a:endParaRPr lang="sr-Latn-CS" sz="1800" smtClean="0"/>
          </a:p>
        </p:txBody>
      </p:sp>
      <p:pic>
        <p:nvPicPr>
          <p:cNvPr id="4403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2729" y="3739622"/>
            <a:ext cx="2538412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9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l="74055" t="4921" r="15766" b="79330"/>
          <a:stretch>
            <a:fillRect/>
          </a:stretch>
        </p:blipFill>
        <p:spPr bwMode="auto">
          <a:xfrm>
            <a:off x="1276357" y="3750805"/>
            <a:ext cx="3100910" cy="2539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4505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C430F48-4821-497B-A8A4-99157D875523}" type="slidenum">
              <a:rPr lang="en-US"/>
              <a:pPr/>
              <a:t>33</a:t>
            </a:fld>
            <a:endParaRPr lang="en-US"/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Брисање ћелија</a:t>
            </a:r>
            <a:r>
              <a:rPr lang="sr-Latn-CS" smtClean="0"/>
              <a:t> </a:t>
            </a:r>
          </a:p>
        </p:txBody>
      </p:sp>
      <p:pic>
        <p:nvPicPr>
          <p:cNvPr id="45061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6736" y="2015067"/>
            <a:ext cx="3478194" cy="420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68522" y="2015066"/>
            <a:ext cx="2444623" cy="3035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3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5" cstate="print"/>
          <a:srcRect l="76539" t="4183" r="13537" b="79330"/>
          <a:stretch>
            <a:fillRect/>
          </a:stretch>
        </p:blipFill>
        <p:spPr bwMode="auto">
          <a:xfrm>
            <a:off x="198399" y="1938866"/>
            <a:ext cx="2129934" cy="192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4608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FBA6F5B-C0EC-48A0-A8E8-15E1E4DAEFC6}" type="slidenum">
              <a:rPr lang="en-US"/>
              <a:pPr/>
              <a:t>34</a:t>
            </a:fld>
            <a:endParaRPr lang="en-US"/>
          </a:p>
        </p:txBody>
      </p:sp>
      <p:sp>
        <p:nvSpPr>
          <p:cNvPr id="460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Рад са формулама</a:t>
            </a:r>
            <a:endParaRPr lang="sr-Latn-CS" sz="3600" smtClean="0"/>
          </a:p>
        </p:txBody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en-GB" sz="2400" smtClean="0"/>
              <a:t>Формуле могу да садрже операторе, референце на ћелије, константе, итд</a:t>
            </a:r>
            <a:endParaRPr lang="sr-Cyrl-CS" sz="2400" smtClean="0"/>
          </a:p>
          <a:p>
            <a:pPr eaLnBrk="1" hangingPunct="1">
              <a:lnSpc>
                <a:spcPct val="95000"/>
              </a:lnSpc>
            </a:pPr>
            <a:r>
              <a:rPr lang="en-GB" sz="2400" smtClean="0"/>
              <a:t>Свака формула </a:t>
            </a:r>
            <a:r>
              <a:rPr lang="en-GB" sz="2400" i="1" smtClean="0"/>
              <a:t>мора</a:t>
            </a:r>
            <a:r>
              <a:rPr lang="en-GB" sz="2400" smtClean="0"/>
              <a:t> почети знаком једнакости да би је </a:t>
            </a:r>
            <a:r>
              <a:rPr lang="en-GB" sz="2400" i="1" smtClean="0"/>
              <a:t>Excel</a:t>
            </a:r>
            <a:r>
              <a:rPr lang="en-GB" sz="2400" smtClean="0"/>
              <a:t> правилно протумачио</a:t>
            </a:r>
            <a:endParaRPr lang="sr-Cyrl-CS" sz="2400" smtClean="0"/>
          </a:p>
          <a:p>
            <a:pPr eaLnBrk="1" hangingPunct="1">
              <a:lnSpc>
                <a:spcPct val="95000"/>
              </a:lnSpc>
            </a:pPr>
            <a:r>
              <a:rPr lang="en-GB" sz="2400" smtClean="0"/>
              <a:t>Математички оператори које </a:t>
            </a:r>
            <a:r>
              <a:rPr lang="en-GB" sz="2400" i="1" smtClean="0"/>
              <a:t>Excel</a:t>
            </a:r>
            <a:r>
              <a:rPr lang="en-GB" sz="2400" smtClean="0"/>
              <a:t> препознаје су</a:t>
            </a:r>
            <a:endParaRPr lang="sr-Cyrl-CS" sz="2400" smtClean="0"/>
          </a:p>
          <a:p>
            <a:pPr lvl="1" eaLnBrk="1" hangingPunct="1">
              <a:lnSpc>
                <a:spcPct val="95000"/>
              </a:lnSpc>
            </a:pPr>
            <a:r>
              <a:rPr lang="en-GB" sz="2000" smtClean="0"/>
              <a:t>степеновање (^), сабирање (+), одузимање (-), множење (*) и дељење (/)</a:t>
            </a:r>
            <a:endParaRPr lang="sr-Cyrl-CS" sz="2000" smtClean="0"/>
          </a:p>
          <a:p>
            <a:pPr eaLnBrk="1" hangingPunct="1">
              <a:lnSpc>
                <a:spcPct val="95000"/>
              </a:lnSpc>
            </a:pPr>
            <a:r>
              <a:rPr lang="en-GB" sz="2400" smtClean="0"/>
              <a:t>Операције се у оквиру формуле изводе природним редоследом - слева надесно</a:t>
            </a:r>
            <a:endParaRPr lang="sr-Cyrl-CS" sz="2400" smtClean="0"/>
          </a:p>
          <a:p>
            <a:pPr eaLnBrk="1" hangingPunct="1">
              <a:lnSpc>
                <a:spcPct val="95000"/>
              </a:lnSpc>
            </a:pPr>
            <a:r>
              <a:rPr lang="en-GB" sz="2400" smtClean="0"/>
              <a:t>"Најстарија" операција је степеновање, следећа категорија су множење и дељење, а у последњу спадају сабирање и одузимање</a:t>
            </a:r>
            <a:endParaRPr lang="sr-Latn-CS" sz="2400" smtClean="0"/>
          </a:p>
        </p:txBody>
      </p:sp>
      <p:sp>
        <p:nvSpPr>
          <p:cNvPr id="4608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4710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41F36E4-36E2-4C82-8406-CAF3E2824A1B}" type="slidenum">
              <a:rPr lang="en-US"/>
              <a:pPr/>
              <a:t>35</a:t>
            </a:fld>
            <a:endParaRPr lang="en-US"/>
          </a:p>
        </p:txBody>
      </p:sp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Рад са формулама</a:t>
            </a:r>
            <a:r>
              <a:rPr lang="sr-Cyrl-CS" sz="3600" smtClean="0"/>
              <a:t> - </a:t>
            </a:r>
            <a:r>
              <a:rPr lang="en-GB" sz="3600" smtClean="0"/>
              <a:t>Сабирање три броја коришћењем формуле</a:t>
            </a:r>
            <a:r>
              <a:rPr lang="sr-Latn-CS" sz="3600" smtClean="0"/>
              <a:t> </a:t>
            </a:r>
          </a:p>
        </p:txBody>
      </p:sp>
      <p:pic>
        <p:nvPicPr>
          <p:cNvPr id="4710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988" y="1530350"/>
            <a:ext cx="6594475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4813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68422F9-930D-4734-B62A-4B08709DC136}" type="slidenum">
              <a:rPr lang="en-US"/>
              <a:pPr/>
              <a:t>36</a:t>
            </a:fld>
            <a:endParaRPr lang="en-US"/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</a:t>
            </a:r>
            <a:r>
              <a:rPr lang="en-US" sz="3600" i="1" smtClean="0"/>
              <a:t>картице </a:t>
            </a:r>
            <a:r>
              <a:rPr lang="en-GB" sz="3600" i="1" smtClean="0"/>
              <a:t>View</a:t>
            </a:r>
            <a:r>
              <a:rPr lang="en-US" sz="3600" i="1" smtClean="0"/>
              <a:t> и прозора Formulas</a:t>
            </a:r>
            <a:endParaRPr lang="sr-Latn-CS" sz="3600" smtClean="0"/>
          </a:p>
        </p:txBody>
      </p:sp>
      <p:sp>
        <p:nvSpPr>
          <p:cNvPr id="4813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481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38" y="1423988"/>
            <a:ext cx="6078537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17962" t="1966" r="73488" b="71242"/>
          <a:stretch>
            <a:fillRect/>
          </a:stretch>
        </p:blipFill>
        <p:spPr bwMode="auto">
          <a:xfrm>
            <a:off x="521142" y="1434768"/>
            <a:ext cx="1993457" cy="3094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4915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4CDC8FA-B442-4F69-8FD3-436D558A3CE2}" type="slidenum">
              <a:rPr lang="en-US"/>
              <a:pPr/>
              <a:t>37</a:t>
            </a:fld>
            <a:endParaRPr lang="en-US"/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Копирање и пребацивање формула</a:t>
            </a:r>
            <a:r>
              <a:rPr lang="sr-Latn-CS" sz="3600" smtClean="0"/>
              <a:t> </a:t>
            </a:r>
          </a:p>
        </p:txBody>
      </p:sp>
      <p:pic>
        <p:nvPicPr>
          <p:cNvPr id="4915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150" y="1514475"/>
            <a:ext cx="4786313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9838" y="1531938"/>
            <a:ext cx="4051300" cy="431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9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smtClean="0"/>
              <a:t>Копирање и пребацивање формула</a:t>
            </a:r>
            <a:r>
              <a:rPr lang="sr-Latn-CS" smtClean="0"/>
              <a:t>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 sz="2200" smtClean="0"/>
              <a:t>На пример, ако у некој табели имате податке који су распоређени по редовима, и на крају првог креирате формулу </a:t>
            </a:r>
            <a:r>
              <a:rPr lang="en-GB" sz="2200" smtClean="0"/>
              <a:t>A</a:t>
            </a:r>
            <a:r>
              <a:rPr lang="sr-Cyrl-CS" sz="2200" smtClean="0"/>
              <a:t>1+</a:t>
            </a:r>
            <a:r>
              <a:rPr lang="en-GB" sz="2200" smtClean="0"/>
              <a:t>C</a:t>
            </a:r>
            <a:r>
              <a:rPr lang="sr-Cyrl-CS" sz="2200" smtClean="0"/>
              <a:t>1*</a:t>
            </a:r>
            <a:r>
              <a:rPr lang="en-GB" sz="2200" smtClean="0"/>
              <a:t>D</a:t>
            </a:r>
            <a:r>
              <a:rPr lang="sr-Cyrl-CS" sz="2200" smtClean="0"/>
              <a:t>1 по операцији аутоматског попуњавања надоле ћелије са формулом оне ће садржавати формуле</a:t>
            </a:r>
          </a:p>
          <a:p>
            <a:pPr lvl="1"/>
            <a:r>
              <a:rPr lang="en-GB" sz="1800" smtClean="0"/>
              <a:t>A</a:t>
            </a:r>
            <a:r>
              <a:rPr lang="sr-Cyrl-CS" sz="1800" smtClean="0"/>
              <a:t>2+</a:t>
            </a:r>
            <a:r>
              <a:rPr lang="en-GB" sz="1800" smtClean="0"/>
              <a:t>C</a:t>
            </a:r>
            <a:r>
              <a:rPr lang="sr-Cyrl-CS" sz="1800" smtClean="0"/>
              <a:t>2*</a:t>
            </a:r>
            <a:r>
              <a:rPr lang="en-GB" sz="1800" smtClean="0"/>
              <a:t>D</a:t>
            </a:r>
            <a:r>
              <a:rPr lang="sr-Cyrl-CS" sz="1800" smtClean="0"/>
              <a:t>2, </a:t>
            </a:r>
          </a:p>
          <a:p>
            <a:pPr lvl="1"/>
            <a:r>
              <a:rPr lang="en-GB" sz="1800" smtClean="0"/>
              <a:t>A</a:t>
            </a:r>
            <a:r>
              <a:rPr lang="sr-Cyrl-CS" sz="1800" smtClean="0"/>
              <a:t>3+</a:t>
            </a:r>
            <a:r>
              <a:rPr lang="en-GB" sz="1800" smtClean="0"/>
              <a:t>C</a:t>
            </a:r>
            <a:r>
              <a:rPr lang="sr-Cyrl-CS" sz="1800" smtClean="0"/>
              <a:t>3*</a:t>
            </a:r>
            <a:r>
              <a:rPr lang="en-GB" sz="1800" smtClean="0"/>
              <a:t>D</a:t>
            </a:r>
            <a:r>
              <a:rPr lang="sr-Cyrl-CS" sz="1800" smtClean="0"/>
              <a:t>3, </a:t>
            </a:r>
          </a:p>
          <a:p>
            <a:pPr lvl="1"/>
            <a:r>
              <a:rPr lang="sr-Cyrl-CS" sz="1800" smtClean="0"/>
              <a:t>...</a:t>
            </a:r>
            <a:endParaRPr lang="en-US" sz="1800" smtClean="0"/>
          </a:p>
          <a:p>
            <a:r>
              <a:rPr lang="en-GB" sz="2200" smtClean="0"/>
              <a:t>Да би референца ћелије постала апсолутна, морате додати знак за долар (</a:t>
            </a:r>
            <a:r>
              <a:rPr lang="en-GB" sz="2200" b="1" i="1" smtClean="0"/>
              <a:t>$</a:t>
            </a:r>
            <a:r>
              <a:rPr lang="en-GB" sz="2200" smtClean="0"/>
              <a:t>) испред слова колоне или броја реда који чине адресу</a:t>
            </a:r>
            <a:r>
              <a:rPr lang="sr-Cyrl-RS" sz="2200" smtClean="0"/>
              <a:t>, </a:t>
            </a:r>
            <a:r>
              <a:rPr lang="en-GB" sz="2200" smtClean="0"/>
              <a:t>$А2/2</a:t>
            </a:r>
            <a:endParaRPr lang="sr-Cyrl-RS" sz="2200" smtClean="0"/>
          </a:p>
          <a:p>
            <a:pPr lvl="1"/>
            <a:r>
              <a:rPr lang="sr-Cyrl-RS" sz="2200" smtClean="0"/>
              <a:t>а</a:t>
            </a:r>
            <a:r>
              <a:rPr lang="en-GB" sz="2200" smtClean="0"/>
              <a:t>ко сте ову формулу имали у ћелији C2 и прекопирали је у ћелију D10, резултат би била формула $А10/2</a:t>
            </a:r>
            <a:endParaRPr lang="en-US" sz="220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21BEC-7CAF-4E50-A823-A172090FDD94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501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9B94D9-ECD5-474B-A9D8-EA39EE8C1D33}" type="slidenum">
              <a:rPr lang="en-US"/>
              <a:pPr/>
              <a:t>39</a:t>
            </a:fld>
            <a:endParaRPr lang="en-US"/>
          </a:p>
        </p:txBody>
      </p:sp>
      <p:sp>
        <p:nvSpPr>
          <p:cNvPr id="501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Аутоматско попуњавање коришћењем формула</a:t>
            </a:r>
            <a:r>
              <a:rPr lang="sr-Latn-CS" sz="3600" smtClean="0"/>
              <a:t> </a:t>
            </a:r>
          </a:p>
        </p:txBody>
      </p:sp>
      <p:pic>
        <p:nvPicPr>
          <p:cNvPr id="5018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3325" y="1558925"/>
            <a:ext cx="6543675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174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98617AD-1337-41CF-8ED4-5EAA00D98D3F}" type="slidenum">
              <a:rPr lang="en-US"/>
              <a:pPr/>
              <a:t>4</a:t>
            </a:fld>
            <a:endParaRPr lang="en-US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са садржајем у Help прозору</a:t>
            </a:r>
            <a:endParaRPr lang="sr-Latn-CS" sz="3600" smtClean="0"/>
          </a:p>
        </p:txBody>
      </p:sp>
      <p:pic>
        <p:nvPicPr>
          <p:cNvPr id="1741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1163" y="1371600"/>
            <a:ext cx="3705225" cy="500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картице Calculations Options</a:t>
            </a:r>
            <a:r>
              <a:rPr lang="sr-Latn-CS" sz="3600" smtClean="0"/>
              <a:t> </a:t>
            </a:r>
          </a:p>
        </p:txBody>
      </p:sp>
      <p:sp>
        <p:nvSpPr>
          <p:cNvPr id="5120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5120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479BA4D-9058-4F40-81F7-0D3FAA3A537A}" type="slidenum">
              <a:rPr lang="en-US"/>
              <a:pPr/>
              <a:t>40</a:t>
            </a:fld>
            <a:endParaRPr lang="en-US"/>
          </a:p>
        </p:txBody>
      </p:sp>
      <p:pic>
        <p:nvPicPr>
          <p:cNvPr id="5120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4388" y="1633538"/>
            <a:ext cx="5310187" cy="450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522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61823F3-A9E5-4722-824A-2DD7D843F555}" type="slidenum">
              <a:rPr lang="en-US"/>
              <a:pPr/>
              <a:t>41</a:t>
            </a:fld>
            <a:endParaRPr lang="en-US"/>
          </a:p>
        </p:txBody>
      </p:sp>
      <p:sp>
        <p:nvSpPr>
          <p:cNvPr id="522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Сабирање бројева коришћењем уграђене функције SUM</a:t>
            </a:r>
            <a:endParaRPr lang="sr-Latn-CS" sz="3600" smtClean="0"/>
          </a:p>
        </p:txBody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01775"/>
            <a:ext cx="8291513" cy="4729163"/>
          </a:xfrm>
        </p:spPr>
        <p:txBody>
          <a:bodyPr/>
          <a:lstStyle/>
          <a:p>
            <a:pPr eaLnBrk="1" hangingPunct="1"/>
            <a:r>
              <a:rPr lang="en-GB" sz="2400" smtClean="0"/>
              <a:t>Функције могу користити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обичне референце на ћелије (D1), </a:t>
            </a:r>
            <a:endParaRPr lang="sr-Cyrl-CS" sz="2000" smtClean="0"/>
          </a:p>
          <a:p>
            <a:pPr lvl="1" eaLnBrk="1" hangingPunct="1"/>
            <a:r>
              <a:rPr lang="en-GB" sz="2000" smtClean="0"/>
              <a:t>области (А2:C5), </a:t>
            </a:r>
            <a:endParaRPr lang="sr-Cyrl-CS" sz="2000" smtClean="0"/>
          </a:p>
          <a:p>
            <a:pPr lvl="1" eaLnBrk="1" hangingPunct="1"/>
            <a:r>
              <a:rPr lang="en-GB" sz="2000" smtClean="0"/>
              <a:t>имена области (порез) или</a:t>
            </a:r>
            <a:r>
              <a:rPr lang="sr-Cyrl-CS" sz="2000" smtClean="0"/>
              <a:t> к</a:t>
            </a:r>
            <a:r>
              <a:rPr lang="en-GB" sz="2000" smtClean="0"/>
              <a:t>онстанте (37.3)</a:t>
            </a:r>
            <a:endParaRPr lang="sr-Latn-CS" sz="2000" smtClean="0"/>
          </a:p>
        </p:txBody>
      </p:sp>
      <p:pic>
        <p:nvPicPr>
          <p:cNvPr id="5223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7188" y="3233738"/>
            <a:ext cx="5529262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5325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70E5ED-5E1F-4ABB-83C6-FAB9EF4CBCBB}" type="slidenum">
              <a:rPr lang="en-US"/>
              <a:pPr/>
              <a:t>42</a:t>
            </a:fld>
            <a:endParaRPr lang="en-US"/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У</a:t>
            </a:r>
            <a:r>
              <a:rPr lang="sr-Cyrl-CS" sz="3600" i="1" smtClean="0"/>
              <a:t>м</a:t>
            </a:r>
            <a:r>
              <a:rPr lang="en-GB" sz="3600" i="1" smtClean="0"/>
              <a:t>етање функције коришћењем </a:t>
            </a:r>
            <a:r>
              <a:rPr lang="sr-Cyrl-RS" sz="3600" i="1" smtClean="0"/>
              <a:t>команде </a:t>
            </a:r>
            <a:r>
              <a:rPr lang="en-GB" sz="3600" i="1" smtClean="0"/>
              <a:t>Insert</a:t>
            </a:r>
            <a:r>
              <a:rPr lang="sr-Cyrl-RS" sz="3600" i="1" smtClean="0"/>
              <a:t> </a:t>
            </a:r>
            <a:r>
              <a:rPr lang="en-GB" sz="3600" i="1" smtClean="0"/>
              <a:t>Function</a:t>
            </a:r>
            <a:r>
              <a:rPr lang="sr-Latn-CS" sz="3600" smtClean="0"/>
              <a:t> </a:t>
            </a:r>
          </a:p>
        </p:txBody>
      </p:sp>
      <p:pic>
        <p:nvPicPr>
          <p:cNvPr id="5325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" y="1582738"/>
            <a:ext cx="7808912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5427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467B8B-49C9-4B9D-8834-37AF5A763AA1}" type="slidenum">
              <a:rPr lang="en-US"/>
              <a:pPr/>
              <a:t>43</a:t>
            </a:fld>
            <a:endParaRPr lang="en-US"/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менија за уметање функција</a:t>
            </a:r>
            <a:r>
              <a:rPr lang="sr-Latn-CS" sz="3600" smtClean="0"/>
              <a:t> </a:t>
            </a:r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5450" y="1460500"/>
            <a:ext cx="5576888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552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1BD346-A34A-4022-A4CB-FEE01357ADB2}" type="slidenum">
              <a:rPr lang="en-US"/>
              <a:pPr/>
              <a:t>44</a:t>
            </a:fld>
            <a:endParaRPr lang="en-US"/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Унос параметара формуле </a:t>
            </a:r>
            <a:r>
              <a:rPr lang="sr-Cyrl-RS" i="1" smtClean="0"/>
              <a:t>за сабирање</a:t>
            </a:r>
            <a:endParaRPr lang="sr-Latn-CS" smtClean="0"/>
          </a:p>
        </p:txBody>
      </p:sp>
      <p:pic>
        <p:nvPicPr>
          <p:cNvPr id="5530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63" y="1733550"/>
            <a:ext cx="8439150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552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1BD346-A34A-4022-A4CB-FEE01357ADB2}" type="slidenum">
              <a:rPr lang="en-US"/>
              <a:pPr/>
              <a:t>45</a:t>
            </a:fld>
            <a:endParaRPr lang="en-US"/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Унос параметара формуле </a:t>
            </a:r>
            <a:r>
              <a:rPr lang="sr-Cyrl-RS" i="1" smtClean="0"/>
              <a:t>за израчунање средине</a:t>
            </a:r>
            <a:endParaRPr lang="sr-Latn-CS" smtClean="0"/>
          </a:p>
        </p:txBody>
      </p:sp>
      <p:sp>
        <p:nvSpPr>
          <p:cNvPr id="5530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t="2209" r="52284" b="48202"/>
          <a:stretch>
            <a:fillRect/>
          </a:stretch>
        </p:blipFill>
        <p:spPr bwMode="auto">
          <a:xfrm>
            <a:off x="766379" y="1414228"/>
            <a:ext cx="7937355" cy="495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5632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8E6C23-5CBE-4063-B130-6372CCBBFEAB}" type="slidenum">
              <a:rPr lang="en-US"/>
              <a:pPr/>
              <a:t>46</a:t>
            </a:fld>
            <a:endParaRPr lang="en-US"/>
          </a:p>
        </p:txBody>
      </p:sp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600" smtClean="0"/>
              <a:t>Картица </a:t>
            </a:r>
            <a:r>
              <a:rPr lang="en-GB" sz="3600" smtClean="0"/>
              <a:t> за надгледање формула</a:t>
            </a:r>
            <a:r>
              <a:rPr lang="en-US" sz="3600" smtClean="0"/>
              <a:t>,</a:t>
            </a:r>
            <a:br>
              <a:rPr lang="en-US" sz="3600" smtClean="0"/>
            </a:br>
            <a:r>
              <a:rPr lang="en-US" sz="3600" smtClean="0"/>
              <a:t>formula auditing</a:t>
            </a:r>
            <a:endParaRPr lang="sr-Latn-CS" sz="3600" smtClean="0"/>
          </a:p>
        </p:txBody>
      </p:sp>
      <p:sp>
        <p:nvSpPr>
          <p:cNvPr id="5632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r="37179" b="83496"/>
          <a:stretch>
            <a:fillRect/>
          </a:stretch>
        </p:blipFill>
        <p:spPr bwMode="auto">
          <a:xfrm>
            <a:off x="338472" y="2019655"/>
            <a:ext cx="8576928" cy="261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184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9DDE1EF-31AE-4208-92B9-70C7ECC1CE93}" type="slidenum">
              <a:rPr lang="en-US"/>
              <a:pPr/>
              <a:t>5</a:t>
            </a:fld>
            <a:endParaRPr lang="en-US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</a:t>
            </a:r>
            <a:r>
              <a:rPr lang="en-GB" sz="3600" i="1" smtClean="0"/>
              <a:t>Table of Contents </a:t>
            </a:r>
            <a:r>
              <a:rPr lang="sr-Cyrl-CS" sz="3600" i="1" smtClean="0"/>
              <a:t>у</a:t>
            </a:r>
            <a:r>
              <a:rPr lang="sr-Latn-CS" sz="3600" i="1" smtClean="0"/>
              <a:t> Help prozoru</a:t>
            </a:r>
            <a:r>
              <a:rPr lang="sr-Latn-CS" sz="3600" smtClean="0"/>
              <a:t> </a:t>
            </a:r>
          </a:p>
        </p:txBody>
      </p:sp>
      <p:pic>
        <p:nvPicPr>
          <p:cNvPr id="1843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3550" y="1411288"/>
            <a:ext cx="5881688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1945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602E5B8-DADA-4617-8858-4F616B4E7C90}" type="slidenum">
              <a:rPr lang="en-US"/>
              <a:pPr/>
              <a:t>6</a:t>
            </a:fld>
            <a:endParaRPr lang="en-US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менија добијеног десним кликом на ћелију</a:t>
            </a:r>
            <a:r>
              <a:rPr lang="sr-Latn-CS" sz="3600" smtClean="0"/>
              <a:t> </a:t>
            </a:r>
          </a:p>
        </p:txBody>
      </p:sp>
      <p:pic>
        <p:nvPicPr>
          <p:cNvPr id="19461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9550" y="1504949"/>
            <a:ext cx="3685117" cy="475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2048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059663E-8DC7-4801-B429-9D40E51AC6B1}" type="slidenum">
              <a:rPr lang="en-US"/>
              <a:pPr/>
              <a:t>7</a:t>
            </a:fld>
            <a:endParaRPr lang="en-US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General у прозору Options</a:t>
            </a:r>
            <a:endParaRPr lang="sr-Latn-CS" sz="3600" smtClean="0"/>
          </a:p>
        </p:txBody>
      </p:sp>
      <p:pic>
        <p:nvPicPr>
          <p:cNvPr id="2048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5738" y="1362075"/>
            <a:ext cx="6130925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2048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059663E-8DC7-4801-B429-9D40E51AC6B1}" type="slidenum">
              <a:rPr lang="en-US"/>
              <a:pPr/>
              <a:t>8</a:t>
            </a:fld>
            <a:endParaRPr lang="en-US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</a:t>
            </a:r>
            <a:r>
              <a:rPr lang="en-US" sz="3600" i="1" smtClean="0"/>
              <a:t>Display </a:t>
            </a:r>
            <a:r>
              <a:rPr lang="sr-Latn-CS" sz="3600" i="1" smtClean="0"/>
              <a:t>у прозору Options</a:t>
            </a:r>
            <a:endParaRPr lang="sr-Latn-CS" sz="3600" smtClean="0"/>
          </a:p>
        </p:txBody>
      </p:sp>
      <p:sp>
        <p:nvSpPr>
          <p:cNvPr id="2048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47696" t="33116" r="9256" b="3840"/>
          <a:stretch>
            <a:fillRect/>
          </a:stretch>
        </p:blipFill>
        <p:spPr bwMode="auto">
          <a:xfrm>
            <a:off x="1328366" y="1395527"/>
            <a:ext cx="6613368" cy="4971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2150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FEC006D-218B-4C08-A75E-E786947321BB}" type="slidenum">
              <a:rPr lang="en-US"/>
              <a:pPr/>
              <a:t>9</a:t>
            </a:fld>
            <a:endParaRPr lang="en-US"/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прозора</a:t>
            </a:r>
            <a:r>
              <a:rPr lang="en-US" sz="3600" i="1" smtClean="0"/>
              <a:t> </a:t>
            </a:r>
            <a:r>
              <a:rPr lang="sr-Latn-CS" sz="3600" i="1" smtClean="0"/>
              <a:t>Open</a:t>
            </a:r>
            <a:r>
              <a:rPr lang="sr-Latn-CS" sz="3600" smtClean="0"/>
              <a:t> </a:t>
            </a:r>
          </a:p>
        </p:txBody>
      </p:sp>
      <p:sp>
        <p:nvSpPr>
          <p:cNvPr id="2151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7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26719" t="14477" r="23083" b="26389"/>
          <a:stretch>
            <a:fillRect/>
          </a:stretch>
        </p:blipFill>
        <p:spPr bwMode="auto">
          <a:xfrm>
            <a:off x="1334869" y="1404509"/>
            <a:ext cx="6657663" cy="4928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106</TotalTime>
  <Words>4703</Words>
  <Application>Microsoft Office PowerPoint</Application>
  <PresentationFormat>On-screen Show (4:3)</PresentationFormat>
  <Paragraphs>327</Paragraphs>
  <Slides>46</Slides>
  <Notes>45</Notes>
  <HiddenSlides>0</HiddenSlides>
  <MMClips>0</MMClips>
  <ScaleCrop>false</ScaleCrop>
  <HeadingPairs>
    <vt:vector size="8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Arial</vt:lpstr>
      <vt:lpstr>FIT slajd predavanja</vt:lpstr>
      <vt:lpstr>Document</vt:lpstr>
      <vt:lpstr>      MICROSOFT EXCEL</vt:lpstr>
      <vt:lpstr>Увод</vt:lpstr>
      <vt:lpstr>Изглед основног прозора Excel-а</vt:lpstr>
      <vt:lpstr>Изглед картице са садржајем у Help прозору</vt:lpstr>
      <vt:lpstr>Изглед картице Table of Contents у Help prozoru </vt:lpstr>
      <vt:lpstr>Изглед менија добијеног десним кликом на ћелију </vt:lpstr>
      <vt:lpstr>Изглед картице General у прозору Options</vt:lpstr>
      <vt:lpstr>Изглед картице Display у прозору Options</vt:lpstr>
      <vt:lpstr>Изглед прозора Open </vt:lpstr>
      <vt:lpstr>Изглед радних листова (Sheet1, Sheet2 и Sheet3) </vt:lpstr>
      <vt:lpstr>Кретање кроз документ коришћењем тастатуре </vt:lpstr>
      <vt:lpstr>"Скок" на жељену ћелију притиском на тастер F5</vt:lpstr>
      <vt:lpstr>Коришћење команде Split за дељење екрана </vt:lpstr>
      <vt:lpstr>Руковање са радним листовима</vt:lpstr>
      <vt:lpstr>Додавање, брисање, копирање и померање радних листова </vt:lpstr>
      <vt:lpstr>Рад са подацима</vt:lpstr>
      <vt:lpstr>Стандардни формати за датум и време </vt:lpstr>
      <vt:lpstr>Уношење бројчаних података </vt:lpstr>
      <vt:lpstr>Форматирање података </vt:lpstr>
      <vt:lpstr>Форматирање коришћењем децималног формата </vt:lpstr>
      <vt:lpstr>Коришћење опције Center за поравнање </vt:lpstr>
      <vt:lpstr>Линија са алаткама за форматирање података </vt:lpstr>
      <vt:lpstr>Коришћење опције Auto Fill</vt:lpstr>
      <vt:lpstr>Изглед картице Custom Lists у прозору Options </vt:lpstr>
      <vt:lpstr>Изглед картице Custom Lists у прозору Options </vt:lpstr>
      <vt:lpstr>Аутоматске листе</vt:lpstr>
      <vt:lpstr>Изглед прозора за креирање серије </vt:lpstr>
      <vt:lpstr>Auto Complete логика</vt:lpstr>
      <vt:lpstr>Измене података</vt:lpstr>
      <vt:lpstr>Област која обухвата B4:D7 и коју смо назвали ''porez''</vt:lpstr>
      <vt:lpstr>Означавање имена области са ''porez'' коришћењем опције Formulas/Define Name</vt:lpstr>
      <vt:lpstr>Изглед прозора за уметање ћелија </vt:lpstr>
      <vt:lpstr>Брисање ћелија </vt:lpstr>
      <vt:lpstr>Рад са формулама</vt:lpstr>
      <vt:lpstr>Рад са формулама - Сабирање три броја коришћењем формуле </vt:lpstr>
      <vt:lpstr>Изглед картице View и прозора Formulas</vt:lpstr>
      <vt:lpstr>Копирање и пребацивање формула </vt:lpstr>
      <vt:lpstr>Копирање и пребацивање формула </vt:lpstr>
      <vt:lpstr>Аутоматско попуњавање коришћењем формула </vt:lpstr>
      <vt:lpstr>Изглед картице Calculations Options </vt:lpstr>
      <vt:lpstr>Сабирање бројева коришћењем уграђене функције SUM</vt:lpstr>
      <vt:lpstr>Уметање функције коришћењем команде Insert Function </vt:lpstr>
      <vt:lpstr>Изглед менија за уметање функција </vt:lpstr>
      <vt:lpstr>Унос параметара формуле за сабирање</vt:lpstr>
      <vt:lpstr>Унос параметара формуле за израчунање средине</vt:lpstr>
      <vt:lpstr>Картица  за надгледање формула, formula auditing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160</cp:revision>
  <dcterms:created xsi:type="dcterms:W3CDTF">2006-09-26T20:52:51Z</dcterms:created>
  <dcterms:modified xsi:type="dcterms:W3CDTF">2016-09-25T18:10:23Z</dcterms:modified>
</cp:coreProperties>
</file>